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9C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643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FCEFD-B0B5-420E-A440-9B3A3DB3B7DD}" type="datetimeFigureOut">
              <a:rPr lang="fr-FR" smtClean="0"/>
              <a:t>09/10/2020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934BC-4569-496A-897B-70D97C31155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934BC-4569-496A-897B-70D97C311559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grpSp>
        <p:nvGrpSpPr>
          <p:cNvPr id="2" name="Groupe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e lib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e lib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e lib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e libre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angle rect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09/10/2020</a:t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3" name="Imag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7166"/>
            <a:ext cx="2122170" cy="90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Résultat de recherche d'images pour &quot;xlm aero&quot;">
            <a:extLst>
              <a:ext uri="{FF2B5EF4-FFF2-40B4-BE49-F238E27FC236}">
                <a16:creationI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6="http://schemas.microsoft.com/office/drawing/2014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lc="http://schemas.openxmlformats.org/drawingml/2006/lockedCanvas" id="{7C9C3FED-DEFD-44F4-88AF-99A6B5360AF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t="19370" b="18646"/>
          <a:stretch>
            <a:fillRect/>
          </a:stretch>
        </p:blipFill>
        <p:spPr bwMode="auto">
          <a:xfrm>
            <a:off x="7143768" y="214290"/>
            <a:ext cx="1843405" cy="1143008"/>
          </a:xfrm>
          <a:prstGeom prst="rect">
            <a:avLst/>
          </a:prstGeom>
          <a:noFill/>
          <a:extLst>
            <a:ext uri="{909E8E84-426E-40DD-AFC4-6F175D3DCCD1}">
              <a14:hiddenFill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pic>
        <p:nvPicPr>
          <p:cNvPr id="1028" name="Picture 4" descr="C:\Users\mydel\Desktop\Travail Chris\documents_cnam\Experience_pro\Mémoire-XLM\Icones applicatif\LOG KEOPS QUADRI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1500174"/>
            <a:ext cx="3500462" cy="1241323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2428860" y="2786058"/>
            <a:ext cx="428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Présenté par Christopher MILAZZO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37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Conception</a:t>
            </a:r>
            <a:endParaRPr lang="fr-FR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rcRect t="33705" b="16361"/>
          <a:stretch>
            <a:fillRect/>
          </a:stretch>
        </p:blipFill>
        <p:spPr bwMode="auto">
          <a:xfrm>
            <a:off x="714348" y="928670"/>
            <a:ext cx="692659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5750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993392" y="785794"/>
            <a:ext cx="5230368" cy="4143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084093" y="5934670"/>
            <a:ext cx="105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0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Mise en </a:t>
            </a:r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e 15"/>
          <p:cNvGrpSpPr/>
          <p:nvPr/>
        </p:nvGrpSpPr>
        <p:grpSpPr>
          <a:xfrm>
            <a:off x="2428860" y="1071546"/>
            <a:ext cx="4500594" cy="3571900"/>
            <a:chOff x="2428860" y="1071546"/>
            <a:chExt cx="4500594" cy="3571900"/>
          </a:xfrm>
        </p:grpSpPr>
        <p:sp>
          <p:nvSpPr>
            <p:cNvPr id="8" name="Rectangle 7"/>
            <p:cNvSpPr/>
            <p:nvPr/>
          </p:nvSpPr>
          <p:spPr>
            <a:xfrm>
              <a:off x="3428992" y="1071546"/>
              <a:ext cx="2357454" cy="12144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Application WEB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2928926" y="1285860"/>
              <a:ext cx="357190" cy="1143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2428860" y="1571612"/>
              <a:ext cx="357190" cy="1938350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6572264" y="1571612"/>
              <a:ext cx="357190" cy="1938350"/>
            </a:xfrm>
            <a:prstGeom prst="rect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5929322" y="1285860"/>
              <a:ext cx="357190" cy="1143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28926" y="2428868"/>
              <a:ext cx="3357586" cy="92869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Moteur WEB</a:t>
              </a:r>
              <a:endParaRPr lang="fr-FR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28860" y="3500438"/>
              <a:ext cx="4500594" cy="114300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Application native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084093" y="5934670"/>
            <a:ext cx="105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11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6373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Architecture</a:t>
            </a:r>
            <a:endParaRPr lang="fr-FR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071678"/>
            <a:ext cx="9144000" cy="2143140"/>
          </a:xfrm>
          <a:prstGeom prst="rect">
            <a:avLst/>
          </a:prstGeom>
        </p:spPr>
      </p:pic>
      <p:grpSp>
        <p:nvGrpSpPr>
          <p:cNvPr id="25" name="Groupe 24"/>
          <p:cNvGrpSpPr/>
          <p:nvPr/>
        </p:nvGrpSpPr>
        <p:grpSpPr>
          <a:xfrm>
            <a:off x="571472" y="928670"/>
            <a:ext cx="8143932" cy="4071966"/>
            <a:chOff x="571472" y="928670"/>
            <a:chExt cx="8143932" cy="4071966"/>
          </a:xfrm>
        </p:grpSpPr>
        <p:grpSp>
          <p:nvGrpSpPr>
            <p:cNvPr id="2" name="Groupe 30"/>
            <p:cNvGrpSpPr/>
            <p:nvPr/>
          </p:nvGrpSpPr>
          <p:grpSpPr>
            <a:xfrm>
              <a:off x="571472" y="928670"/>
              <a:ext cx="8143932" cy="4071966"/>
              <a:chOff x="571472" y="928670"/>
              <a:chExt cx="8143932" cy="4071966"/>
            </a:xfrm>
          </p:grpSpPr>
          <p:grpSp>
            <p:nvGrpSpPr>
              <p:cNvPr id="3" name="Groupe 26"/>
              <p:cNvGrpSpPr/>
              <p:nvPr/>
            </p:nvGrpSpPr>
            <p:grpSpPr>
              <a:xfrm>
                <a:off x="571472" y="928670"/>
                <a:ext cx="8143932" cy="4071966"/>
                <a:chOff x="571472" y="928670"/>
                <a:chExt cx="8143932" cy="407196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120025" y="2599959"/>
                  <a:ext cx="1571636" cy="928694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fr-FR" sz="1600" dirty="0" smtClean="0"/>
                    <a:t>Components</a:t>
                  </a:r>
                  <a:endParaRPr lang="fr-FR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929058" y="2643182"/>
                  <a:ext cx="1571636" cy="857256"/>
                </a:xfrm>
                <a:prstGeom prst="rect">
                  <a:avLst/>
                </a:prstGeom>
                <a:solidFill>
                  <a:srgbClr val="A709C7"/>
                </a:solidFill>
                <a:ln>
                  <a:solidFill>
                    <a:srgbClr val="A709C7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fr-FR" sz="1600" dirty="0" smtClean="0"/>
                    <a:t>Services</a:t>
                  </a:r>
                  <a:endParaRPr lang="fr-FR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6715140" y="2643182"/>
                  <a:ext cx="1571636" cy="85725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chemeClr val="tx1"/>
                      </a:solidFill>
                    </a:rPr>
                    <a:t>      DAO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1142976" y="1571612"/>
                  <a:ext cx="7143800" cy="785818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err="1" smtClean="0"/>
                    <a:t>Core</a:t>
                  </a:r>
                  <a:endParaRPr lang="fr-FR" dirty="0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929058" y="4000504"/>
                  <a:ext cx="1571636" cy="71438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fr-FR" sz="1600" dirty="0" err="1" smtClean="0"/>
                    <a:t>Models</a:t>
                  </a:r>
                  <a:endParaRPr lang="fr-FR" dirty="0"/>
                </a:p>
              </p:txBody>
            </p:sp>
            <p:cxnSp>
              <p:nvCxnSpPr>
                <p:cNvPr id="14" name="Connecteur droit 13"/>
                <p:cNvCxnSpPr>
                  <a:stCxn id="12" idx="3"/>
                  <a:endCxn id="10" idx="2"/>
                </p:cNvCxnSpPr>
                <p:nvPr/>
              </p:nvCxnSpPr>
              <p:spPr>
                <a:xfrm flipV="1">
                  <a:off x="5500694" y="3500438"/>
                  <a:ext cx="2000264" cy="857256"/>
                </a:xfrm>
                <a:prstGeom prst="bentConnector2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>
                  <a:stCxn id="9" idx="3"/>
                  <a:endCxn id="10" idx="1"/>
                </p:cNvCxnSpPr>
                <p:nvPr/>
              </p:nvCxnSpPr>
              <p:spPr>
                <a:xfrm>
                  <a:off x="5500694" y="3071810"/>
                  <a:ext cx="1214446" cy="158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>
                  <a:stCxn id="8" idx="3"/>
                  <a:endCxn id="9" idx="1"/>
                </p:cNvCxnSpPr>
                <p:nvPr/>
              </p:nvCxnSpPr>
              <p:spPr>
                <a:xfrm>
                  <a:off x="2691661" y="3064306"/>
                  <a:ext cx="1237397" cy="750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à coins arrondis 23"/>
                <p:cNvSpPr/>
                <p:nvPr/>
              </p:nvSpPr>
              <p:spPr>
                <a:xfrm>
                  <a:off x="571472" y="928670"/>
                  <a:ext cx="8143932" cy="407196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ZoneTexte 25"/>
                <p:cNvSpPr txBox="1"/>
                <p:nvPr/>
              </p:nvSpPr>
              <p:spPr>
                <a:xfrm>
                  <a:off x="3571868" y="1000108"/>
                  <a:ext cx="2714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err="1" smtClean="0">
                      <a:latin typeface="Arial" pitchFamily="34" charset="0"/>
                      <a:cs typeface="Arial" pitchFamily="34" charset="0"/>
                    </a:rPr>
                    <a:t>Crew</a:t>
                  </a:r>
                  <a:r>
                    <a:rPr lang="fr-FR" dirty="0" smtClean="0">
                      <a:latin typeface="Arial" pitchFamily="34" charset="0"/>
                      <a:cs typeface="Arial" pitchFamily="34" charset="0"/>
                    </a:rPr>
                    <a:t> Mobile Access</a:t>
                  </a:r>
                  <a:endParaRPr lang="fr-FR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28" name="Connecteur droit 27"/>
              <p:cNvCxnSpPr>
                <a:stCxn id="9" idx="2"/>
                <a:endCxn id="12" idx="0"/>
              </p:cNvCxnSpPr>
              <p:nvPr/>
            </p:nvCxnSpPr>
            <p:spPr>
              <a:xfrm rot="5400000">
                <a:off x="4464843" y="3750471"/>
                <a:ext cx="500066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45" name="Picture 1" descr="C:\Users\mydel\Desktop\Travail Chris\documents_cnam\Experience_pro\Mémoire-XLM\ecran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14348" y="2500306"/>
              <a:ext cx="642942" cy="642942"/>
            </a:xfrm>
            <a:prstGeom prst="rect">
              <a:avLst/>
            </a:prstGeom>
            <a:noFill/>
          </p:spPr>
        </p:pic>
        <p:pic>
          <p:nvPicPr>
            <p:cNvPr id="6148" name="Picture 4" descr="C:\Users\mydel\Desktop\Travail Chris\documents_cnam\Experience_pro\Mémoire-XLM\connecto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5140" y="2714620"/>
              <a:ext cx="642942" cy="642942"/>
            </a:xfrm>
            <a:prstGeom prst="rect">
              <a:avLst/>
            </a:prstGeom>
            <a:noFill/>
          </p:spPr>
        </p:pic>
        <p:pic>
          <p:nvPicPr>
            <p:cNvPr id="6149" name="Picture 5" descr="C:\Users\mydel\Desktop\Travail Chris\documents_cnam\Experience_pro\Mémoire-XLM\mecanism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00496" y="2786058"/>
              <a:ext cx="500066" cy="507713"/>
            </a:xfrm>
            <a:prstGeom prst="rect">
              <a:avLst/>
            </a:prstGeom>
            <a:noFill/>
          </p:spPr>
        </p:pic>
        <p:pic>
          <p:nvPicPr>
            <p:cNvPr id="6150" name="Picture 6" descr="C:\Users\mydel\Desktop\Travail Chris\documents_cnam\Experience_pro\Mémoire-XLM\data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00496" y="4143380"/>
              <a:ext cx="666735" cy="47671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084093" y="5934670"/>
            <a:ext cx="105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12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0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Mise en </a:t>
            </a:r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4348" y="1214422"/>
            <a:ext cx="1357322" cy="10001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Composant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348" y="2357430"/>
            <a:ext cx="1357322" cy="10001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Composant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57422" y="4000504"/>
            <a:ext cx="1357322" cy="10001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Composant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8596" y="714356"/>
            <a:ext cx="1928826" cy="27860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071670" y="3571876"/>
            <a:ext cx="1928826" cy="15716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57224" y="78579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itchFamily="34" charset="0"/>
                <a:cs typeface="Arial" pitchFamily="34" charset="0"/>
              </a:rPr>
              <a:t>Une page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214546" y="3643314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itchFamily="34" charset="0"/>
                <a:cs typeface="Arial" pitchFamily="34" charset="0"/>
              </a:rPr>
              <a:t>Une autre page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314" y="2214554"/>
            <a:ext cx="1357322" cy="1000132"/>
          </a:xfrm>
          <a:prstGeom prst="rect">
            <a:avLst/>
          </a:prstGeom>
          <a:solidFill>
            <a:srgbClr val="A709C7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58082" y="2214554"/>
            <a:ext cx="1357322" cy="1000132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Arial" pitchFamily="34" charset="0"/>
                <a:cs typeface="Arial" pitchFamily="34" charset="0"/>
              </a:rPr>
              <a:t>Model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Connecteur droit avec flèche 24"/>
          <p:cNvCxnSpPr>
            <a:stCxn id="16" idx="3"/>
            <a:endCxn id="23" idx="1"/>
          </p:cNvCxnSpPr>
          <p:nvPr/>
        </p:nvCxnSpPr>
        <p:spPr>
          <a:xfrm>
            <a:off x="2071670" y="1714488"/>
            <a:ext cx="2714644" cy="100013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3" idx="3"/>
            <a:endCxn id="24" idx="1"/>
          </p:cNvCxnSpPr>
          <p:nvPr/>
        </p:nvCxnSpPr>
        <p:spPr>
          <a:xfrm>
            <a:off x="6143636" y="2714620"/>
            <a:ext cx="1214446" cy="1588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7" idx="3"/>
            <a:endCxn id="23" idx="1"/>
          </p:cNvCxnSpPr>
          <p:nvPr/>
        </p:nvCxnSpPr>
        <p:spPr>
          <a:xfrm flipV="1">
            <a:off x="2071670" y="2714620"/>
            <a:ext cx="2714644" cy="1428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8" idx="3"/>
            <a:endCxn id="23" idx="1"/>
          </p:cNvCxnSpPr>
          <p:nvPr/>
        </p:nvCxnSpPr>
        <p:spPr>
          <a:xfrm flipV="1">
            <a:off x="3714744" y="2714620"/>
            <a:ext cx="1071570" cy="178595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7"/>
          <p:cNvCxnSpPr>
            <a:endCxn id="23" idx="1"/>
          </p:cNvCxnSpPr>
          <p:nvPr/>
        </p:nvCxnSpPr>
        <p:spPr>
          <a:xfrm rot="5400000" flipH="1" flipV="1">
            <a:off x="3357554" y="3071810"/>
            <a:ext cx="1785950" cy="107157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3" idx="1"/>
            <a:endCxn id="16" idx="3"/>
          </p:cNvCxnSpPr>
          <p:nvPr/>
        </p:nvCxnSpPr>
        <p:spPr>
          <a:xfrm rot="10800000">
            <a:off x="2071670" y="1714488"/>
            <a:ext cx="2714644" cy="1000132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3" idx="1"/>
            <a:endCxn id="17" idx="3"/>
          </p:cNvCxnSpPr>
          <p:nvPr/>
        </p:nvCxnSpPr>
        <p:spPr>
          <a:xfrm rot="10800000" flipV="1">
            <a:off x="2071670" y="2714620"/>
            <a:ext cx="2714644" cy="142876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3" idx="1"/>
            <a:endCxn id="18" idx="3"/>
          </p:cNvCxnSpPr>
          <p:nvPr/>
        </p:nvCxnSpPr>
        <p:spPr>
          <a:xfrm rot="10800000" flipV="1">
            <a:off x="3714744" y="2714620"/>
            <a:ext cx="1071570" cy="1785950"/>
          </a:xfrm>
          <a:prstGeom prst="straightConnector1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41"/>
          <p:cNvGrpSpPr/>
          <p:nvPr/>
        </p:nvGrpSpPr>
        <p:grpSpPr>
          <a:xfrm>
            <a:off x="4413038" y="1288920"/>
            <a:ext cx="2500330" cy="369332"/>
            <a:chOff x="5143504" y="1357298"/>
            <a:chExt cx="2500330" cy="369332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5500694" y="1500174"/>
              <a:ext cx="500066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5143504" y="1357298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fr-FR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6072198" y="1357298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Souscription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e 43"/>
          <p:cNvGrpSpPr/>
          <p:nvPr/>
        </p:nvGrpSpPr>
        <p:grpSpPr>
          <a:xfrm>
            <a:off x="4411048" y="1263780"/>
            <a:ext cx="4732952" cy="401146"/>
            <a:chOff x="4000496" y="1111170"/>
            <a:chExt cx="4732952" cy="401146"/>
          </a:xfrm>
        </p:grpSpPr>
        <p:cxnSp>
          <p:nvCxnSpPr>
            <p:cNvPr id="36" name="Connecteur droit avec flèche 35"/>
            <p:cNvCxnSpPr/>
            <p:nvPr/>
          </p:nvCxnSpPr>
          <p:spPr>
            <a:xfrm>
              <a:off x="4357686" y="1285860"/>
              <a:ext cx="500066" cy="158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4000496" y="1142984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982718" y="1111170"/>
              <a:ext cx="3750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Manipuler le modèle de données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e 42"/>
          <p:cNvGrpSpPr/>
          <p:nvPr/>
        </p:nvGrpSpPr>
        <p:grpSpPr>
          <a:xfrm>
            <a:off x="4429124" y="1285860"/>
            <a:ext cx="2286017" cy="369332"/>
            <a:chOff x="3929057" y="928670"/>
            <a:chExt cx="2286017" cy="369332"/>
          </a:xfrm>
        </p:grpSpPr>
        <p:sp>
          <p:nvSpPr>
            <p:cNvPr id="33" name="ZoneTexte 32"/>
            <p:cNvSpPr txBox="1"/>
            <p:nvPr/>
          </p:nvSpPr>
          <p:spPr>
            <a:xfrm>
              <a:off x="3929057" y="928670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92D050"/>
                  </a:solidFill>
                </a:rPr>
                <a:t>3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4286248" y="1071546"/>
              <a:ext cx="500860" cy="158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929190" y="9286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Emission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86314" y="3929066"/>
            <a:ext cx="1357322" cy="100013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DAO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3" name="Connecteur droit avec flèche 42"/>
          <p:cNvCxnSpPr>
            <a:stCxn id="23" idx="2"/>
            <a:endCxn id="42" idx="0"/>
          </p:cNvCxnSpPr>
          <p:nvPr/>
        </p:nvCxnSpPr>
        <p:spPr>
          <a:xfrm rot="5400000">
            <a:off x="5107785" y="3571876"/>
            <a:ext cx="714380" cy="1588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24" idx="2"/>
            <a:endCxn id="42" idx="3"/>
          </p:cNvCxnSpPr>
          <p:nvPr/>
        </p:nvCxnSpPr>
        <p:spPr>
          <a:xfrm rot="5400000">
            <a:off x="6482967" y="2875356"/>
            <a:ext cx="1214446" cy="1893107"/>
          </a:xfrm>
          <a:prstGeom prst="curvedConnector2">
            <a:avLst/>
          </a:prstGeom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" descr="C:\Users\mydel\Desktop\Travail Chris\documents_cnam\Experience_pro\Mémoire-XLM\ecr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1214422"/>
            <a:ext cx="357190" cy="357190"/>
          </a:xfrm>
          <a:prstGeom prst="rect">
            <a:avLst/>
          </a:prstGeom>
          <a:noFill/>
        </p:spPr>
      </p:pic>
      <p:pic>
        <p:nvPicPr>
          <p:cNvPr id="52" name="Picture 5" descr="C:\Users\mydel\Desktop\Travail Chris\documents_cnam\Experience_pro\Mémoire-XLM\mecanism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52" y="2285992"/>
            <a:ext cx="357190" cy="362652"/>
          </a:xfrm>
          <a:prstGeom prst="rect">
            <a:avLst/>
          </a:prstGeom>
          <a:noFill/>
        </p:spPr>
      </p:pic>
      <p:pic>
        <p:nvPicPr>
          <p:cNvPr id="53" name="Picture 4" descr="C:\Users\mydel\Desktop\Travail Chris\documents_cnam\Experience_pro\Mémoire-XLM\connect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7752" y="4000504"/>
            <a:ext cx="357190" cy="357190"/>
          </a:xfrm>
          <a:prstGeom prst="rect">
            <a:avLst/>
          </a:prstGeom>
          <a:noFill/>
        </p:spPr>
      </p:pic>
      <p:pic>
        <p:nvPicPr>
          <p:cNvPr id="54" name="Picture 6" descr="C:\Users\mydel\Desktop\Travail Chris\documents_cnam\Experience_pro\Mémoire-XLM\dat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58082" y="2285992"/>
            <a:ext cx="499566" cy="357190"/>
          </a:xfrm>
          <a:prstGeom prst="rect">
            <a:avLst/>
          </a:prstGeom>
          <a:noFill/>
        </p:spPr>
      </p:pic>
      <p:pic>
        <p:nvPicPr>
          <p:cNvPr id="55" name="Picture 1" descr="C:\Users\mydel\Desktop\Travail Chris\documents_cnam\Experience_pro\Mémoire-XLM\ecr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2357430"/>
            <a:ext cx="357190" cy="357190"/>
          </a:xfrm>
          <a:prstGeom prst="rect">
            <a:avLst/>
          </a:prstGeom>
          <a:noFill/>
        </p:spPr>
      </p:pic>
      <p:pic>
        <p:nvPicPr>
          <p:cNvPr id="56" name="Picture 1" descr="C:\Users\mydel\Desktop\Travail Chris\documents_cnam\Experience_pro\Mémoire-XLM\ecr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4000504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084093" y="5934670"/>
            <a:ext cx="105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430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Mise en </a:t>
            </a:r>
            <a:r>
              <a:rPr lang="fr-FR" sz="36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571612"/>
            <a:ext cx="72517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084093" y="5934670"/>
            <a:ext cx="105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14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70599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</a:t>
            </a:r>
            <a:r>
              <a:rPr lang="fr-FR" sz="40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Demo</a:t>
            </a:r>
            <a:endParaRPr lang="fr-FR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928926" y="2714620"/>
          <a:ext cx="896937" cy="449262"/>
        </p:xfrm>
        <a:graphic>
          <a:graphicData uri="http://schemas.openxmlformats.org/presentationml/2006/ole">
            <p:oleObj spid="_x0000_s29698" name="Objet d’environnement du Gestionnaire de liaisons" showAsIcon="1" r:id="rId5" imgW="896760" imgH="448920" progId="Package">
              <p:embed/>
            </p:oleObj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10" y="1500174"/>
            <a:ext cx="3500462" cy="287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1428736"/>
            <a:ext cx="3429024" cy="290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0">
                                      <p:cBhvr>
                                        <p:cTn id="6" dur="1" fill="hold"/>
                                        <p:tgtEl>
                                          <p:spTgt spid="2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00364" y="2143116"/>
            <a:ext cx="32255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Conclusion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8521715" y="5934670"/>
            <a:ext cx="62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720" y="214290"/>
            <a:ext cx="27863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XLM Aéro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e 11"/>
          <p:cNvGrpSpPr/>
          <p:nvPr/>
        </p:nvGrpSpPr>
        <p:grpSpPr>
          <a:xfrm>
            <a:off x="5357818" y="285728"/>
            <a:ext cx="3357586" cy="5500726"/>
            <a:chOff x="5072066" y="285728"/>
            <a:chExt cx="3357586" cy="5500726"/>
          </a:xfrm>
        </p:grpSpPr>
        <p:grpSp>
          <p:nvGrpSpPr>
            <p:cNvPr id="3" name="Groupe 8"/>
            <p:cNvGrpSpPr/>
            <p:nvPr/>
          </p:nvGrpSpPr>
          <p:grpSpPr>
            <a:xfrm>
              <a:off x="5072066" y="285728"/>
              <a:ext cx="3357586" cy="5500726"/>
              <a:chOff x="6000760" y="571480"/>
              <a:chExt cx="2428892" cy="3929090"/>
            </a:xfrm>
          </p:grpSpPr>
          <p:sp>
            <p:nvSpPr>
              <p:cNvPr id="7" name="Rectangle à coins arrondis 6"/>
              <p:cNvSpPr/>
              <p:nvPr/>
            </p:nvSpPr>
            <p:spPr>
              <a:xfrm>
                <a:off x="6000760" y="571480"/>
                <a:ext cx="2428892" cy="392909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ZoneTexte 5"/>
              <p:cNvSpPr txBox="1"/>
              <p:nvPr/>
            </p:nvSpPr>
            <p:spPr>
              <a:xfrm>
                <a:off x="6836021" y="673534"/>
                <a:ext cx="818452" cy="263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L’équipe</a:t>
                </a:r>
                <a:endParaRPr lang="fr-FR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ZoneTexte 9"/>
            <p:cNvSpPr txBox="1"/>
            <p:nvPr/>
          </p:nvSpPr>
          <p:spPr>
            <a:xfrm>
              <a:off x="5072066" y="928670"/>
              <a:ext cx="3357586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Chef d’entreprise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Eric BIBONNE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Chef de projet</a:t>
              </a:r>
            </a:p>
            <a:p>
              <a:pPr algn="ctr"/>
              <a:r>
                <a:rPr lang="fr-FR" dirty="0" err="1" smtClean="0">
                  <a:latin typeface="Arial" pitchFamily="34" charset="0"/>
                  <a:cs typeface="Arial" pitchFamily="34" charset="0"/>
                </a:rPr>
                <a:t>Oriol</a:t>
              </a:r>
              <a:r>
                <a:rPr lang="fr-FR" dirty="0" smtClean="0">
                  <a:latin typeface="Arial" pitchFamily="34" charset="0"/>
                  <a:cs typeface="Arial" pitchFamily="34" charset="0"/>
                </a:rPr>
                <a:t> ALCARAZ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Relation/support </a:t>
              </a:r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client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Florian BOLZONI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Yassine TALBI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Tests et Spécification</a:t>
              </a:r>
            </a:p>
            <a:p>
              <a:pPr algn="ctr"/>
              <a:r>
                <a:rPr lang="fr-FR" dirty="0" smtClean="0">
                  <a:latin typeface="Arial" pitchFamily="34" charset="0"/>
                  <a:cs typeface="Arial" pitchFamily="34" charset="0"/>
                </a:rPr>
                <a:t>Joan VICH</a:t>
              </a:r>
            </a:p>
            <a:p>
              <a:pPr algn="ctr"/>
              <a:endParaRPr lang="fr-FR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FR" dirty="0" smtClean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Développeur</a:t>
              </a:r>
            </a:p>
            <a:p>
              <a:pPr algn="ctr"/>
              <a:r>
                <a:rPr lang="fr-FR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Julien GARCIA (tuteur)</a:t>
              </a:r>
            </a:p>
            <a:p>
              <a:pPr algn="ctr"/>
              <a:r>
                <a:rPr lang="fr-FR" dirty="0" err="1" smtClean="0">
                  <a:latin typeface="Arial" pitchFamily="34" charset="0"/>
                  <a:cs typeface="Arial" pitchFamily="34" charset="0"/>
                </a:rPr>
                <a:t>Molka</a:t>
              </a:r>
              <a:r>
                <a:rPr lang="fr-FR" dirty="0" smtClean="0">
                  <a:latin typeface="Arial" pitchFamily="34" charset="0"/>
                  <a:cs typeface="Arial" pitchFamily="34" charset="0"/>
                </a:rPr>
                <a:t> ATROU</a:t>
              </a:r>
            </a:p>
            <a:p>
              <a:pPr algn="ctr"/>
              <a:r>
                <a:rPr lang="fr-FR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Christopher MILAZZO</a:t>
              </a:r>
              <a:endParaRPr lang="fr-FR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214282" y="2285992"/>
            <a:ext cx="428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Société de </a:t>
            </a:r>
            <a:r>
              <a:rPr lang="fr-FR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service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pour les </a:t>
            </a:r>
            <a:r>
              <a:rPr lang="fr-FR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compagnies aériennes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Maintien et développement de  </a:t>
            </a:r>
            <a:r>
              <a:rPr lang="fr-FR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KEOPS</a:t>
            </a:r>
            <a:endParaRPr lang="fr-FR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 r="66367" b="16666"/>
          <a:stretch>
            <a:fillRect/>
          </a:stretch>
        </p:blipFill>
        <p:spPr bwMode="auto">
          <a:xfrm>
            <a:off x="4357686" y="3071810"/>
            <a:ext cx="92869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38699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Mes missions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0034" y="1571612"/>
            <a:ext cx="7786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Maintien et amélioration de </a:t>
            </a:r>
            <a:r>
              <a:rPr lang="fr-F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KEOPS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Corriger et mettre à niveau </a:t>
            </a:r>
            <a:r>
              <a:rPr lang="fr-FR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Crew</a:t>
            </a:r>
            <a:r>
              <a:rPr lang="fr-F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Web Access</a:t>
            </a:r>
          </a:p>
          <a:p>
            <a:pPr lvl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Conception et développement </a:t>
            </a:r>
            <a:r>
              <a:rPr lang="fr-FR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Crew</a:t>
            </a:r>
            <a:r>
              <a:rPr lang="fr-F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Mobile Access</a:t>
            </a:r>
            <a:endParaRPr lang="fr-FR" sz="24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45688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</a:t>
            </a:r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Context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265" name="Picture 1" descr="C:\Users\mydel\Desktop\icone1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985416" y="2408298"/>
            <a:ext cx="1088998" cy="1088998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/>
          <a:srcRect r="66367" b="16666"/>
          <a:stretch>
            <a:fillRect/>
          </a:stretch>
        </p:blipFill>
        <p:spPr bwMode="auto">
          <a:xfrm>
            <a:off x="3878095" y="2479742"/>
            <a:ext cx="92869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 descr="C:\Users\mydel\Desktop\icone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2476" y="2489817"/>
            <a:ext cx="890596" cy="890596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>
            <a:stCxn id="11265" idx="3"/>
            <a:endCxn id="11266" idx="1"/>
          </p:cNvCxnSpPr>
          <p:nvPr/>
        </p:nvCxnSpPr>
        <p:spPr>
          <a:xfrm flipV="1">
            <a:off x="3074414" y="2944089"/>
            <a:ext cx="803681" cy="87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1266" idx="3"/>
            <a:endCxn id="11267" idx="1"/>
          </p:cNvCxnSpPr>
          <p:nvPr/>
        </p:nvCxnSpPr>
        <p:spPr>
          <a:xfrm flipV="1">
            <a:off x="4806789" y="2935115"/>
            <a:ext cx="835687" cy="897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857356" y="350043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Manager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5500694" y="3429000"/>
            <a:ext cx="156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Personnel Naviguant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3868110" y="347281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Keops</a:t>
            </a:r>
            <a:endParaRPr lang="fr-FR" dirty="0"/>
          </a:p>
        </p:txBody>
      </p:sp>
      <p:sp>
        <p:nvSpPr>
          <p:cNvPr id="27" name="Arc 26"/>
          <p:cNvSpPr/>
          <p:nvPr/>
        </p:nvSpPr>
        <p:spPr>
          <a:xfrm rot="16200000">
            <a:off x="1773035" y="1941687"/>
            <a:ext cx="2762115" cy="3164974"/>
          </a:xfrm>
          <a:prstGeom prst="arc">
            <a:avLst>
              <a:gd name="adj1" fmla="val 16200000"/>
              <a:gd name="adj2" fmla="val 3142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 rot="21233500">
            <a:off x="4214810" y="1785926"/>
            <a:ext cx="2762115" cy="3164974"/>
          </a:xfrm>
          <a:prstGeom prst="arc">
            <a:avLst>
              <a:gd name="adj1" fmla="val 16232233"/>
              <a:gd name="adj2" fmla="val 201916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0" y="1428736"/>
            <a:ext cx="3643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 Planifier :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visites médicales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tâches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coûts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Les vols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 Notifier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786314" y="1357298"/>
            <a:ext cx="4500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- Consulter notifications/messages </a:t>
            </a:r>
            <a:endParaRPr lang="fr-FR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- Exporter planning en PDF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      - </a:t>
            </a: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Consulter son planning</a:t>
            </a:r>
            <a:endParaRPr lang="fr-FR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     </a:t>
            </a: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- </a:t>
            </a: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Emettre désidératas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                         </a:t>
            </a: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- </a:t>
            </a:r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Envoyer messages</a:t>
            </a:r>
          </a:p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61478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Méthodologie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 l="12462" t="3597" r="4833" b="10071"/>
          <a:stretch>
            <a:fillRect/>
          </a:stretch>
        </p:blipFill>
        <p:spPr bwMode="auto">
          <a:xfrm>
            <a:off x="1428728" y="857232"/>
            <a:ext cx="6429420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mage 7"/>
          <p:cNvPicPr/>
          <p:nvPr/>
        </p:nvPicPr>
        <p:blipFill>
          <a:blip r:embed="rId5"/>
          <a:stretch>
            <a:fillRect/>
          </a:stretch>
        </p:blipFill>
        <p:spPr>
          <a:xfrm>
            <a:off x="500034" y="928670"/>
            <a:ext cx="8215370" cy="4071966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6"/>
          <a:stretch>
            <a:fillRect/>
          </a:stretch>
        </p:blipFill>
        <p:spPr>
          <a:xfrm>
            <a:off x="500034" y="928670"/>
            <a:ext cx="8143932" cy="407196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643834" y="42860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MANTIS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643834" y="42860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JENKINS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57422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Architecture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71472" y="928670"/>
            <a:ext cx="7643866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65213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Keops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: Mise en </a:t>
            </a:r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oeuvre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000108"/>
            <a:ext cx="864396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214290"/>
            <a:ext cx="640388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3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14290"/>
            <a:ext cx="4924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Web Access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214282" y="785794"/>
            <a:ext cx="7215206" cy="1852024"/>
            <a:chOff x="1000100" y="928670"/>
            <a:chExt cx="7215206" cy="1852024"/>
          </a:xfrm>
        </p:grpSpPr>
        <p:pic>
          <p:nvPicPr>
            <p:cNvPr id="30722" name="Picture 2" descr="C:\Users\mydel\Desktop\Travail Chris\documents_cnam\Experience_pro\Mémoire-XLM\logo_php7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72066" y="928670"/>
              <a:ext cx="3143240" cy="1651429"/>
            </a:xfrm>
            <a:prstGeom prst="rect">
              <a:avLst/>
            </a:prstGeom>
            <a:noFill/>
          </p:spPr>
        </p:pic>
        <p:grpSp>
          <p:nvGrpSpPr>
            <p:cNvPr id="10" name="Groupe 9"/>
            <p:cNvGrpSpPr/>
            <p:nvPr/>
          </p:nvGrpSpPr>
          <p:grpSpPr>
            <a:xfrm>
              <a:off x="1000100" y="1071546"/>
              <a:ext cx="2214578" cy="1709148"/>
              <a:chOff x="357158" y="2143116"/>
              <a:chExt cx="2214578" cy="1709148"/>
            </a:xfrm>
          </p:grpSpPr>
          <p:pic>
            <p:nvPicPr>
              <p:cNvPr id="30723" name="Picture 3" descr="C:\Users\mydel\Desktop\Travail Chris\documents_cnam\Experience_pro\Mémoire-XLM\logo_php4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7158" y="2143116"/>
                <a:ext cx="2214578" cy="1195872"/>
              </a:xfrm>
              <a:prstGeom prst="rect">
                <a:avLst/>
              </a:prstGeom>
              <a:noFill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142976" y="2928934"/>
                <a:ext cx="62228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fr-FR" sz="5400" b="1" dirty="0" smtClean="0">
                    <a:ln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</a:rPr>
                  <a:t>4</a:t>
                </a:r>
                <a:endParaRPr lang="fr-FR" sz="5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endParaRPr>
              </a:p>
            </p:txBody>
          </p:sp>
        </p:grpSp>
        <p:cxnSp>
          <p:nvCxnSpPr>
            <p:cNvPr id="12" name="Connecteur droit avec flèche 11"/>
            <p:cNvCxnSpPr>
              <a:stCxn id="30723" idx="3"/>
            </p:cNvCxnSpPr>
            <p:nvPr/>
          </p:nvCxnSpPr>
          <p:spPr>
            <a:xfrm flipV="1">
              <a:off x="3214678" y="1664765"/>
              <a:ext cx="2746284" cy="4717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4143372" y="1214422"/>
              <a:ext cx="9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Arial" pitchFamily="34" charset="0"/>
                  <a:cs typeface="Arial" pitchFamily="34" charset="0"/>
                </a:rPr>
                <a:t>Migrer</a:t>
              </a:r>
              <a:endParaRPr lang="fr-FR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928762" y="2357430"/>
            <a:ext cx="7215238" cy="2731995"/>
            <a:chOff x="1928762" y="2357430"/>
            <a:chExt cx="7215238" cy="2731995"/>
          </a:xfrm>
        </p:grpSpPr>
        <p:pic>
          <p:nvPicPr>
            <p:cNvPr id="30725" name="Picture 5" descr="HTTP Request, HTTP Response, Context and Headers : Part III. | by Rohit  Patil | Medium"/>
            <p:cNvPicPr>
              <a:picLocks noChangeAspect="1" noChangeArrowheads="1"/>
            </p:cNvPicPr>
            <p:nvPr/>
          </p:nvPicPr>
          <p:blipFill>
            <a:blip r:embed="rId7"/>
            <a:srcRect t="2307" b="7726"/>
            <a:stretch>
              <a:fillRect/>
            </a:stretch>
          </p:blipFill>
          <p:spPr bwMode="auto">
            <a:xfrm>
              <a:off x="1928762" y="2357430"/>
              <a:ext cx="7215238" cy="2731995"/>
            </a:xfrm>
            <a:prstGeom prst="rect">
              <a:avLst/>
            </a:prstGeom>
            <a:noFill/>
          </p:spPr>
        </p:pic>
        <p:cxnSp>
          <p:nvCxnSpPr>
            <p:cNvPr id="20" name="Connecteur droit 19"/>
            <p:cNvCxnSpPr/>
            <p:nvPr/>
          </p:nvCxnSpPr>
          <p:spPr>
            <a:xfrm rot="5400000">
              <a:off x="5787240" y="3571876"/>
              <a:ext cx="1285090" cy="794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0726" name="Picture 6" descr="C:\Users\mydel\Desktop\Travail Chris\documents_cnam\Experience_pro\Mémoire-XLM\cadenas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72198" y="4000504"/>
              <a:ext cx="737069" cy="731823"/>
            </a:xfrm>
            <a:prstGeom prst="rect">
              <a:avLst/>
            </a:prstGeom>
            <a:noFill/>
          </p:spPr>
        </p:pic>
      </p:grp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14744" y="3571876"/>
            <a:ext cx="2000264" cy="142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ZoneTexte 25"/>
          <p:cNvSpPr txBox="1"/>
          <p:nvPr/>
        </p:nvSpPr>
        <p:spPr>
          <a:xfrm>
            <a:off x="5643570" y="4000504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" pitchFamily="34" charset="0"/>
                <a:cs typeface="Arial" pitchFamily="34" charset="0"/>
              </a:rPr>
              <a:t>Robuste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8" name="Picture 8" descr="C:\Users\mydel\Desktop\Travail Chris\documents_cnam\Experience_pro\Mémoire-XLM\check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72330" y="3786190"/>
            <a:ext cx="857256" cy="857256"/>
          </a:xfrm>
          <a:prstGeom prst="rect">
            <a:avLst/>
          </a:prstGeom>
          <a:noFill/>
        </p:spPr>
      </p:pic>
      <p:cxnSp>
        <p:nvCxnSpPr>
          <p:cNvPr id="29" name="Connecteur droit avec flèche 28"/>
          <p:cNvCxnSpPr/>
          <p:nvPr/>
        </p:nvCxnSpPr>
        <p:spPr>
          <a:xfrm rot="5400000">
            <a:off x="6465107" y="2678901"/>
            <a:ext cx="285752" cy="21431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e 35"/>
          <p:cNvGrpSpPr/>
          <p:nvPr/>
        </p:nvGrpSpPr>
        <p:grpSpPr>
          <a:xfrm>
            <a:off x="357158" y="1357298"/>
            <a:ext cx="8786842" cy="3214710"/>
            <a:chOff x="357158" y="1357298"/>
            <a:chExt cx="8786842" cy="3214710"/>
          </a:xfrm>
        </p:grpSpPr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968991" y="1571612"/>
              <a:ext cx="6175009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30" name="Picture 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7158" y="1357298"/>
              <a:ext cx="1285852" cy="1271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3" name="Connecteur droit avec flèche 32"/>
            <p:cNvCxnSpPr>
              <a:stCxn id="30730" idx="3"/>
            </p:cNvCxnSpPr>
            <p:nvPr/>
          </p:nvCxnSpPr>
          <p:spPr>
            <a:xfrm>
              <a:off x="1643010" y="1993080"/>
              <a:ext cx="1714544" cy="7160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Ellipse 33"/>
          <p:cNvSpPr/>
          <p:nvPr/>
        </p:nvSpPr>
        <p:spPr>
          <a:xfrm>
            <a:off x="0" y="1214422"/>
            <a:ext cx="2357422" cy="1928826"/>
          </a:xfrm>
          <a:prstGeom prst="ellipse">
            <a:avLst/>
          </a:prstGeom>
          <a:noFill/>
          <a:ln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14282" y="2500306"/>
            <a:ext cx="19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Crew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Web Access</a:t>
            </a:r>
            <a:endParaRPr lang="fr-FR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decel="10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2414E-6 L -0.19201 -0.2210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" y="-1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 animBg="1"/>
      <p:bldP spid="34" grpId="1" animBg="1"/>
      <p:bldP spid="34" grpId="2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del\Desktop\aircraft.png"/>
          <p:cNvPicPr>
            <a:picLocks noChangeAspect="1" noChangeArrowheads="1"/>
          </p:cNvPicPr>
          <p:nvPr/>
        </p:nvPicPr>
        <p:blipFill>
          <a:blip r:embed="rId2"/>
          <a:srcRect l="5626" t="33750" r="12812" b="36719"/>
          <a:stretch>
            <a:fillRect/>
          </a:stretch>
        </p:blipFill>
        <p:spPr bwMode="auto">
          <a:xfrm>
            <a:off x="0" y="5357826"/>
            <a:ext cx="4143372" cy="1500174"/>
          </a:xfrm>
          <a:prstGeom prst="rect">
            <a:avLst/>
          </a:prstGeom>
          <a:noFill/>
        </p:spPr>
      </p:pic>
      <p:pic>
        <p:nvPicPr>
          <p:cNvPr id="1027" name="Picture 3" descr="C:\Users\mydel\Desktop\Travail Chris\documents_cnam\Experience_pro\Mémoire-XLM\logo_whi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357826"/>
            <a:ext cx="1571636" cy="5573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8521715" y="5934670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fr-F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14290"/>
            <a:ext cx="83118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Crew</a:t>
            </a:r>
            <a:r>
              <a:rPr lang="fr-FR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Mobile Access : </a:t>
            </a:r>
            <a:r>
              <a:rPr lang="fr-FR" sz="44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Context</a:t>
            </a:r>
            <a:endParaRPr lang="fr-FR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928670"/>
            <a:ext cx="8001056" cy="388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llipse 6"/>
          <p:cNvSpPr/>
          <p:nvPr/>
        </p:nvSpPr>
        <p:spPr>
          <a:xfrm>
            <a:off x="6500826" y="3071810"/>
            <a:ext cx="1857388" cy="1428760"/>
          </a:xfrm>
          <a:prstGeom prst="ellipse">
            <a:avLst/>
          </a:prstGeom>
          <a:noFill/>
          <a:ln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4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otonde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1396</TotalTime>
  <Words>241</Words>
  <PresentationFormat>Affichage à l'écran (4:3)</PresentationFormat>
  <Paragraphs>100</Paragraphs>
  <Slides>16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Rotonde</vt:lpstr>
      <vt:lpstr>Package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mydel</dc:creator>
  <cp:lastModifiedBy>mydel</cp:lastModifiedBy>
  <cp:revision>38</cp:revision>
  <dcterms:created xsi:type="dcterms:W3CDTF">2020-10-06T07:15:04Z</dcterms:created>
  <dcterms:modified xsi:type="dcterms:W3CDTF">2020-10-09T17:10:21Z</dcterms:modified>
</cp:coreProperties>
</file>